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1" r:id="rId1"/>
  </p:sldMasterIdLst>
  <p:notesMasterIdLst>
    <p:notesMasterId r:id="rId9"/>
  </p:notesMasterIdLst>
  <p:sldIdLst>
    <p:sldId id="2145707580" r:id="rId2"/>
    <p:sldId id="2145707610" r:id="rId3"/>
    <p:sldId id="2145707606" r:id="rId4"/>
    <p:sldId id="2145707609" r:id="rId5"/>
    <p:sldId id="2145707607" r:id="rId6"/>
    <p:sldId id="2145707608" r:id="rId7"/>
    <p:sldId id="2145707597" r:id="rId8"/>
  </p:sldIdLst>
  <p:sldSz cx="12192000" cy="6858000"/>
  <p:notesSz cx="7315200" cy="12344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8B14AFE-7916-A94C-A7E0-63F59580B880}">
          <p14:sldIdLst>
            <p14:sldId id="2145707580"/>
            <p14:sldId id="2145707610"/>
            <p14:sldId id="2145707606"/>
            <p14:sldId id="2145707609"/>
            <p14:sldId id="2145707607"/>
            <p14:sldId id="2145707608"/>
            <p14:sldId id="2145707597"/>
          </p14:sldIdLst>
        </p14:section>
      </p14:sectionLst>
    </p:ext>
    <p:ext uri="{EFAFB233-063F-42B5-8137-9DF3F51BA10A}">
      <p15:sldGuideLst xmlns:p15="http://schemas.microsoft.com/office/powerpoint/2012/main" xmlns="">
        <p15:guide id="1" pos="4770" userDrawn="1">
          <p15:clr>
            <a:srgbClr val="A4A3A4"/>
          </p15:clr>
        </p15:guide>
        <p15:guide id="2" orient="horz" pos="1094" userDrawn="1">
          <p15:clr>
            <a:srgbClr val="A4A3A4"/>
          </p15:clr>
        </p15:guide>
        <p15:guide id="3" pos="121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F"/>
    <a:srgbClr val="007AFF"/>
    <a:srgbClr val="66BAFF"/>
    <a:srgbClr val="24D8FF"/>
    <a:srgbClr val="00CC99"/>
    <a:srgbClr val="B3FFEB"/>
    <a:srgbClr val="D1FFF3"/>
    <a:srgbClr val="33B8BB"/>
    <a:srgbClr val="59595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18" autoAdjust="0"/>
    <p:restoredTop sz="82975" autoAdjust="0"/>
  </p:normalViewPr>
  <p:slideViewPr>
    <p:cSldViewPr snapToGrid="0" snapToObjects="1">
      <p:cViewPr>
        <p:scale>
          <a:sx n="60" d="100"/>
          <a:sy n="60" d="100"/>
        </p:scale>
        <p:origin x="-2334" y="-870"/>
      </p:cViewPr>
      <p:guideLst>
        <p:guide orient="horz" pos="1094"/>
        <p:guide pos="4770"/>
        <p:guide pos="12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explosion val="20"/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62%</a:t>
                    </a:r>
                  </a:p>
                </c:rich>
              </c:tx>
              <c:spPr>
                <a:noFill/>
              </c:sp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delete val="1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453</c:v>
                </c:pt>
                <c:pt idx="1">
                  <c:v>278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egendEntry>
        <c:idx val="2"/>
        <c:delete val="1"/>
      </c:legendEntry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4"/>
            <a:ext cx="3169920" cy="619363"/>
          </a:xfrm>
          <a:prstGeom prst="rect">
            <a:avLst/>
          </a:prstGeom>
        </p:spPr>
        <p:txBody>
          <a:bodyPr vert="horz" lIns="107417" tIns="53708" rIns="107417" bIns="53708" rtlCol="0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143588" y="4"/>
            <a:ext cx="3169920" cy="619363"/>
          </a:xfrm>
          <a:prstGeom prst="rect">
            <a:avLst/>
          </a:prstGeom>
        </p:spPr>
        <p:txBody>
          <a:bodyPr vert="horz" lIns="107417" tIns="53708" rIns="107417" bIns="53708" rtlCol="0"/>
          <a:lstStyle>
            <a:lvl1pPr algn="r">
              <a:defRPr sz="1400"/>
            </a:lvl1pPr>
          </a:lstStyle>
          <a:p>
            <a:fld id="{671CFA20-F97D-45EC-A6F3-A5F4AACF7E44}" type="datetimeFigureOut">
              <a:rPr lang="ru-RU" smtClean="0"/>
              <a:pPr/>
              <a:t>25.09.2024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44450" y="1543050"/>
            <a:ext cx="7404100" cy="4165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7417" tIns="53708" rIns="107417" bIns="537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31521" y="5940749"/>
            <a:ext cx="5852160" cy="4860608"/>
          </a:xfrm>
          <a:prstGeom prst="rect">
            <a:avLst/>
          </a:prstGeom>
        </p:spPr>
        <p:txBody>
          <a:bodyPr vert="horz" lIns="107417" tIns="53708" rIns="107417" bIns="5370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11725038"/>
            <a:ext cx="3169920" cy="619362"/>
          </a:xfrm>
          <a:prstGeom prst="rect">
            <a:avLst/>
          </a:prstGeom>
        </p:spPr>
        <p:txBody>
          <a:bodyPr vert="horz" lIns="107417" tIns="53708" rIns="107417" bIns="53708" rtlCol="0" anchor="b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143588" y="11725038"/>
            <a:ext cx="3169920" cy="619362"/>
          </a:xfrm>
          <a:prstGeom prst="rect">
            <a:avLst/>
          </a:prstGeom>
        </p:spPr>
        <p:txBody>
          <a:bodyPr vert="horz" lIns="107417" tIns="53708" rIns="107417" bIns="53708" rtlCol="0" anchor="b"/>
          <a:lstStyle>
            <a:lvl1pPr algn="r">
              <a:defRPr sz="1400"/>
            </a:lvl1pPr>
          </a:lstStyle>
          <a:p>
            <a:fld id="{7D0D4969-BADF-40A8-9B13-4FEDA6B1EA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394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D4969-BADF-40A8-9B13-4FEDA6B1EA6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107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Управлением </a:t>
            </a:r>
            <a:r>
              <a:rPr lang="ru-RU" baseline="0" dirty="0" smtClean="0"/>
              <a:t>во исполнение поручения руководителя </a:t>
            </a:r>
            <a:r>
              <a:rPr lang="ru-RU" baseline="0" dirty="0" err="1" smtClean="0"/>
              <a:t>Росреестра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Скуфинского</a:t>
            </a:r>
            <a:r>
              <a:rPr lang="ru-RU" baseline="0" dirty="0" smtClean="0"/>
              <a:t> О.А. от 20.10.2022 № ОС-068/22 ежемесячно осуществляется анализ принятых государственными регистраторами прав решений о приостановлении государственного кадастрового учета и решений об отказе в осуществлении государственного кадастрового учета на основании документов, подготовленными кадастровыми инженерами. Вашему вниманию представлена информация в разрезе по СРО об общем количестве представленных документов на ГКУ, подготовленных кадастровыми инженерами СРО, о количестве решений о приостановлении, об отказе в осуществлении  учетно-регистрационных действий, а также о количестве возврата документов без рассмотрения и прекращения осуществления УРД по инициативе заявителя.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D4969-BADF-40A8-9B13-4FEDA6B1EA6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318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На </a:t>
            </a:r>
            <a:r>
              <a:rPr lang="ru-RU" baseline="0" dirty="0" smtClean="0"/>
              <a:t>сегодняшний день всего принято 731 </a:t>
            </a:r>
            <a:r>
              <a:rPr lang="ru-RU" baseline="0" dirty="0" smtClean="0"/>
              <a:t>решение </a:t>
            </a:r>
            <a:r>
              <a:rPr lang="ru-RU" baseline="0" dirty="0" smtClean="0"/>
              <a:t>о приостановлении УРД, 453 из которых по нарушениям, </a:t>
            </a:r>
            <a:r>
              <a:rPr lang="ru-RU" baseline="0" dirty="0" smtClean="0"/>
              <a:t>допущенным </a:t>
            </a:r>
            <a:r>
              <a:rPr lang="ru-RU" baseline="0" dirty="0" smtClean="0"/>
              <a:t>кадастровыми </a:t>
            </a:r>
            <a:r>
              <a:rPr lang="ru-RU" baseline="0" dirty="0" smtClean="0"/>
              <a:t>инженерами при подготовке межевых и технических планов.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D4969-BADF-40A8-9B13-4FEDA6B1EA6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959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целях повышения качества выполняемых членами СРО КИ кадастровых работ Управлением ежеквартально</a:t>
            </a:r>
            <a:r>
              <a:rPr lang="ru-RU" baseline="0" dirty="0" smtClean="0"/>
              <a:t> </a:t>
            </a:r>
            <a:r>
              <a:rPr lang="ru-RU" baseline="0" dirty="0" smtClean="0"/>
              <a:t>направляется </a:t>
            </a:r>
            <a:r>
              <a:rPr lang="ru-RU" baseline="0" dirty="0" smtClean="0"/>
              <a:t>в РОСРЕЕСТР информация о десяти наиболее распространенных в Республике Башкортостан нарушениях, допускаемых кадастровыми инженерами.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D4969-BADF-40A8-9B13-4FEDA6B1EA6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564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38125" y="436563"/>
            <a:ext cx="6838950" cy="3848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37602" y="4628143"/>
            <a:ext cx="6840000" cy="4860608"/>
          </a:xfrm>
        </p:spPr>
        <p:txBody>
          <a:bodyPr/>
          <a:lstStyle/>
          <a:p>
            <a:pPr marL="0" marR="0" indent="459217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Повторно обращаем Ваше внимание на корректность заполнения сведений в реквизите</a:t>
            </a:r>
            <a:r>
              <a:rPr lang="ru-RU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 раздела «Общие сведения о кадастровых работах» межевого плана,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реквизите 3</a:t>
            </a:r>
            <a:r>
              <a:rPr lang="ru-RU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раздела «Общие сведения о кадастровых работах» технического плана, в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реквизите 3 «Сведения о кадастровом инженере» </a:t>
            </a:r>
            <a:r>
              <a:rPr lang="ru-RU" sz="1200" b="0" i="0" u="none" strike="noStrike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акта обследования.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D4969-BADF-40A8-9B13-4FEDA6B1EA6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656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D4969-BADF-40A8-9B13-4FEDA6B1EA6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6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gradFill>
          <a:gsLst>
            <a:gs pos="100000">
              <a:srgbClr val="66BAFF"/>
            </a:gs>
            <a:gs pos="0">
              <a:srgbClr val="007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E38BDAC-3B43-4DC5-A7A6-2D8289D222D8}"/>
              </a:ext>
            </a:extLst>
          </p:cNvPr>
          <p:cNvSpPr/>
          <p:nvPr userDrawn="1"/>
        </p:nvSpPr>
        <p:spPr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12">
            <a:extLst>
              <a:ext uri="{FF2B5EF4-FFF2-40B4-BE49-F238E27FC236}">
                <a16:creationId xmlns:a16="http://schemas.microsoft.com/office/drawing/2014/main" xmlns="" id="{503914FA-7A76-4387-BB11-93FA4D5325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3286" b="1"/>
          <a:stretch/>
        </p:blipFill>
        <p:spPr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8" name="Рисунок 9">
            <a:extLst>
              <a:ext uri="{FF2B5EF4-FFF2-40B4-BE49-F238E27FC236}">
                <a16:creationId xmlns:a16="http://schemas.microsoft.com/office/drawing/2014/main" xmlns="" id="{81FC088D-D1AA-4942-A5CE-35DA68ADA5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141DAEB-720D-48D1-A0EB-FBCF3243B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721" y="0"/>
            <a:ext cx="6470589" cy="6858000"/>
          </a:xfrm>
          <a:prstGeom prst="rect">
            <a:avLst/>
          </a:prstGeom>
        </p:spPr>
      </p:pic>
      <p:pic>
        <p:nvPicPr>
          <p:cNvPr id="10" name="Graphic 8">
            <a:extLst>
              <a:ext uri="{FF2B5EF4-FFF2-40B4-BE49-F238E27FC236}">
                <a16:creationId xmlns:a16="http://schemas.microsoft.com/office/drawing/2014/main" xmlns="" id="{0C8F999A-8D15-4F64-BDE2-FC3CF79544B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405455" y="1480906"/>
            <a:ext cx="3859200" cy="38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79554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gradFill>
          <a:gsLst>
            <a:gs pos="100000">
              <a:srgbClr val="66BAFF"/>
            </a:gs>
            <a:gs pos="0">
              <a:srgbClr val="007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5D6948E1-4C02-4B5B-9100-1BA4B150A4CC}"/>
              </a:ext>
            </a:extLst>
          </p:cNvPr>
          <p:cNvSpPr/>
          <p:nvPr userDrawn="1"/>
        </p:nvSpPr>
        <p:spPr>
          <a:xfrm>
            <a:off x="0" y="1949757"/>
            <a:ext cx="12192000" cy="307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656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3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4FFE443-A806-4B0E-B29B-2FB0A67F4C84}"/>
              </a:ext>
            </a:extLst>
          </p:cNvPr>
          <p:cNvSpPr/>
          <p:nvPr userDrawn="1"/>
        </p:nvSpPr>
        <p:spPr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12">
            <a:extLst>
              <a:ext uri="{FF2B5EF4-FFF2-40B4-BE49-F238E27FC236}">
                <a16:creationId xmlns:a16="http://schemas.microsoft.com/office/drawing/2014/main" xmlns="" id="{16EEB178-8A08-4BF4-91DA-5B98646AA5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3286" b="1"/>
          <a:stretch/>
        </p:blipFill>
        <p:spPr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xmlns="" id="{FD4E993C-AAE6-4DAE-BC68-1D26D25B34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E230ABB-6F58-4234-9FBD-8AB4140494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721" y="0"/>
            <a:ext cx="6470589" cy="6858000"/>
          </a:xfrm>
          <a:prstGeom prst="rect">
            <a:avLst/>
          </a:prstGeom>
        </p:spPr>
      </p:pic>
      <p:pic>
        <p:nvPicPr>
          <p:cNvPr id="11" name="Graphic 8">
            <a:extLst>
              <a:ext uri="{FF2B5EF4-FFF2-40B4-BE49-F238E27FC236}">
                <a16:creationId xmlns:a16="http://schemas.microsoft.com/office/drawing/2014/main" xmlns="" id="{DF718007-AE6D-4DA1-AD07-FC02DD9B36A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405455" y="1480906"/>
            <a:ext cx="3859200" cy="38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30016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8">
            <a:extLst>
              <a:ext uri="{FF2B5EF4-FFF2-40B4-BE49-F238E27FC236}">
                <a16:creationId xmlns:a16="http://schemas.microsoft.com/office/drawing/2014/main" xmlns="" id="{F6550597-C6A7-4D2A-A4A3-F1DC298C16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13000" contrast="15000"/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15689"/>
          <a:stretch/>
        </p:blipFill>
        <p:spPr>
          <a:xfrm>
            <a:off x="-1" y="6019798"/>
            <a:ext cx="12192001" cy="838199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xmlns="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92872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rgbClr val="262626"/>
                </a:solidFill>
                <a:effectLst/>
              </a:defRPr>
            </a:lvl1pPr>
          </a:lstStyle>
          <a:p>
            <a:fld id="{2AEBC476-9252-C343-9FCE-489A77E2EA6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E651BF2-C6BE-42E0-B646-8F3DC2D7D273}"/>
              </a:ext>
            </a:extLst>
          </p:cNvPr>
          <p:cNvSpPr/>
          <p:nvPr/>
        </p:nvSpPr>
        <p:spPr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xmlns="" id="{163839C3-CA6F-5CAF-EE73-3A29718315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8390"/>
          <a:stretch/>
        </p:blipFill>
        <p:spPr>
          <a:xfrm>
            <a:off x="175390" y="143258"/>
            <a:ext cx="611247" cy="5516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F934174-04ED-DD40-6C12-A9ABA3B0E9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88978"/>
          <a:stretch/>
        </p:blipFill>
        <p:spPr>
          <a:xfrm>
            <a:off x="-1" y="6219827"/>
            <a:ext cx="7011051" cy="6551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04C4F42-3DD4-50FF-2B51-33B21ED455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93" b="82953"/>
          <a:stretch/>
        </p:blipFill>
        <p:spPr>
          <a:xfrm>
            <a:off x="4408528" y="5844688"/>
            <a:ext cx="7783472" cy="101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2147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4" pos="7242">
          <p15:clr>
            <a:srgbClr val="FBAE40"/>
          </p15:clr>
        </p15:guide>
        <p15:guide id="5" pos="597">
          <p15:clr>
            <a:srgbClr val="FBAE40"/>
          </p15:clr>
        </p15:guide>
        <p15:guide id="6" pos="27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xmlns="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43949" y="6334128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tx2"/>
                </a:solidFill>
              </a:defRPr>
            </a:lvl1pPr>
          </a:lstStyle>
          <a:p>
            <a:fld id="{2AEBC476-9252-C343-9FCE-489A77E2EA6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E651BF2-C6BE-42E0-B646-8F3DC2D7D273}"/>
              </a:ext>
            </a:extLst>
          </p:cNvPr>
          <p:cNvSpPr/>
          <p:nvPr/>
        </p:nvSpPr>
        <p:spPr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xmlns="" id="{704112E4-8505-2208-C591-DDA414A668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8390"/>
          <a:stretch/>
        </p:blipFill>
        <p:spPr>
          <a:xfrm>
            <a:off x="175390" y="143258"/>
            <a:ext cx="611247" cy="55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55383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4" pos="7242">
          <p15:clr>
            <a:srgbClr val="FBAE40"/>
          </p15:clr>
        </p15:guide>
        <p15:guide id="5" pos="597">
          <p15:clr>
            <a:srgbClr val="FBAE40"/>
          </p15:clr>
        </p15:guide>
        <p15:guide id="6" pos="27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">
    <p:bg>
      <p:bgPr>
        <a:gradFill>
          <a:gsLst>
            <a:gs pos="98907">
              <a:srgbClr val="007AFF"/>
            </a:gs>
            <a:gs pos="50000">
              <a:srgbClr val="66BAFF"/>
            </a:gs>
            <a:gs pos="0">
              <a:srgbClr val="007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5E2DB68-294E-4D41-A786-2963C019F15C}"/>
              </a:ext>
            </a:extLst>
          </p:cNvPr>
          <p:cNvSpPr/>
          <p:nvPr/>
        </p:nvSpPr>
        <p:spPr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26345194-BD72-4106-8639-F2E07A52D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375" y="200442"/>
            <a:ext cx="429076" cy="43280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CA01ADA-7A8D-4417-84F0-40158758DE12}"/>
              </a:ext>
            </a:extLst>
          </p:cNvPr>
          <p:cNvSpPr/>
          <p:nvPr/>
        </p:nvSpPr>
        <p:spPr>
          <a:xfrm>
            <a:off x="0" y="1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xmlns="" id="{FC12D4E8-A854-70E7-6943-48D66D2208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8390"/>
          <a:stretch/>
        </p:blipFill>
        <p:spPr>
          <a:xfrm>
            <a:off x="175390" y="143258"/>
            <a:ext cx="611247" cy="551687"/>
          </a:xfrm>
          <a:prstGeom prst="rect">
            <a:avLst/>
          </a:prstGeom>
        </p:spPr>
      </p:pic>
      <p:pic>
        <p:nvPicPr>
          <p:cNvPr id="11" name="Рисунок 12">
            <a:extLst>
              <a:ext uri="{FF2B5EF4-FFF2-40B4-BE49-F238E27FC236}">
                <a16:creationId xmlns:a16="http://schemas.microsoft.com/office/drawing/2014/main" xmlns="" id="{C8B3E92D-5807-47A2-8A40-D247F86C42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17001" b="1"/>
          <a:stretch/>
        </p:blipFill>
        <p:spPr>
          <a:xfrm>
            <a:off x="3456319" y="806600"/>
            <a:ext cx="8735681" cy="6040867"/>
          </a:xfrm>
          <a:prstGeom prst="rect">
            <a:avLst/>
          </a:prstGeom>
        </p:spPr>
      </p:pic>
      <p:pic>
        <p:nvPicPr>
          <p:cNvPr id="14" name="Рисунок 12">
            <a:extLst>
              <a:ext uri="{FF2B5EF4-FFF2-40B4-BE49-F238E27FC236}">
                <a16:creationId xmlns:a16="http://schemas.microsoft.com/office/drawing/2014/main" xmlns="" id="{BB7AF5DC-3786-4D67-A20D-5694F04E10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17001" b="1"/>
          <a:stretch/>
        </p:blipFill>
        <p:spPr>
          <a:xfrm flipH="1">
            <a:off x="17793" y="838200"/>
            <a:ext cx="8735683" cy="6040867"/>
          </a:xfrm>
          <a:prstGeom prst="rect">
            <a:avLst/>
          </a:prstGeom>
        </p:spPr>
      </p:pic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xmlns="" id="{98A1CF8B-A32E-4032-847A-0187F2FC86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92872"/>
            <a:ext cx="2743200" cy="365125"/>
          </a:xfrm>
        </p:spPr>
        <p:txBody>
          <a:bodyPr/>
          <a:lstStyle>
            <a:lvl1pPr>
              <a:defRPr sz="1400" b="1">
                <a:solidFill>
                  <a:srgbClr val="262626"/>
                </a:solidFill>
                <a:effectLst/>
              </a:defRPr>
            </a:lvl1pPr>
          </a:lstStyle>
          <a:p>
            <a:fld id="{2AEBC476-9252-C343-9FCE-489A77E2EA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56925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7242">
          <p15:clr>
            <a:srgbClr val="FBAE40"/>
          </p15:clr>
        </p15:guide>
        <p15:guide id="2" pos="597">
          <p15:clr>
            <a:srgbClr val="FBAE40"/>
          </p15:clr>
        </p15:guide>
        <p15:guide id="3" pos="27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6089903"/>
            <a:ext cx="12192000" cy="7680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407408" y="5846063"/>
            <a:ext cx="7784592" cy="10119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0"/>
            <a:ext cx="12191999" cy="9324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0"/>
            <a:ext cx="12192000" cy="826008"/>
          </a:xfrm>
          <a:custGeom>
            <a:avLst/>
            <a:gdLst/>
            <a:ahLst/>
            <a:cxnLst/>
            <a:rect l="l" t="t" r="r" b="b"/>
            <a:pathLst>
              <a:path w="12192000" h="826008">
                <a:moveTo>
                  <a:pt x="0" y="826008"/>
                </a:moveTo>
                <a:lnTo>
                  <a:pt x="12192000" y="826008"/>
                </a:lnTo>
                <a:lnTo>
                  <a:pt x="12192000" y="0"/>
                </a:lnTo>
                <a:lnTo>
                  <a:pt x="0" y="0"/>
                </a:lnTo>
                <a:lnTo>
                  <a:pt x="0" y="82600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176784" y="143255"/>
            <a:ext cx="609600" cy="5516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0" y="6220966"/>
            <a:ext cx="7010398" cy="63703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500" b="1">
                <a:solidFill>
                  <a:srgbClr val="008BF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96963" y="1717801"/>
            <a:ext cx="4000004" cy="46154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39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9/25/2024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marL="122555">
              <a:lnSpc>
                <a:spcPct val="100000"/>
              </a:lnSpc>
            </a:pPr>
            <a:fld id="{81D60167-4931-47E6-BA6A-407CBD079E47}" type="slidenum"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pPr marL="122555">
                <a:lnSpc>
                  <a:spcPct val="100000"/>
                </a:lnSpc>
              </a:pPr>
              <a:t>‹#›</a:t>
            </a:fld>
            <a:endParaRPr sz="1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2479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0C3A8DB-8D2E-4F36-89EA-DE508D238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13A8A89-8EE1-4F25-BE9D-C81F741D2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A6289DB-0BAB-4325-829F-1D846B3E9A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AEBC476-9252-C343-9FCE-489A77E2EA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963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</p:sldLayoutIdLst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1" Type="http://schemas.openxmlformats.org/officeDocument/2006/relationships/image" Target="../media/image472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157" Type="http://schemas.openxmlformats.org/officeDocument/2006/relationships/image" Target="../media/image608.svg"/><Relationship Id="rId22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91585E4-9E37-4E33-B120-8950B1C1AC7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51175" y="5317067"/>
            <a:ext cx="6483578" cy="11147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err="1" smtClean="0">
                <a:solidFill>
                  <a:schemeClr val="bg1"/>
                </a:solidFill>
              </a:rPr>
              <a:t>Зайнетдинова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Эльзида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Мухаметгаяновна</a:t>
            </a:r>
            <a:endParaRPr lang="ru-RU" sz="18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Заместитель руководителя Управления </a:t>
            </a:r>
            <a:r>
              <a:rPr lang="ru-RU" sz="1600" dirty="0" err="1" smtClean="0">
                <a:solidFill>
                  <a:schemeClr val="bg1"/>
                </a:solidFill>
              </a:rPr>
              <a:t>Росреестра</a:t>
            </a:r>
            <a:r>
              <a:rPr lang="ru-RU" sz="1600" dirty="0" smtClean="0">
                <a:solidFill>
                  <a:schemeClr val="bg1"/>
                </a:solidFill>
              </a:rPr>
              <a:t> по Республике Башкортостан</a:t>
            </a:r>
          </a:p>
          <a:p>
            <a:pPr marL="0" indent="0">
              <a:buNone/>
            </a:pPr>
            <a:endParaRPr lang="ru-RU" sz="1467" b="1" dirty="0" smtClean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B436E1-75B9-494C-A8E2-2C1DA0749C8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19189" y="2054502"/>
            <a:ext cx="5277115" cy="273861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b="1" dirty="0" smtClean="0"/>
              <a:t>Совещание с кадастровыми инженерами</a:t>
            </a:r>
            <a:endParaRPr lang="ru-RU" b="1" dirty="0"/>
          </a:p>
        </p:txBody>
      </p:sp>
      <p:pic>
        <p:nvPicPr>
          <p:cNvPr id="6" name="Graphic 81">
            <a:extLst>
              <a:ext uri="{FF2B5EF4-FFF2-40B4-BE49-F238E27FC236}">
                <a16:creationId xmlns="" xmlns:a16="http://schemas.microsoft.com/office/drawing/2014/main" id="{FB9A324D-BCA7-4E1E-B0C0-B8B8AA3F68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399181" y="1770723"/>
            <a:ext cx="2484170" cy="2538645"/>
          </a:xfrm>
          <a:prstGeom prst="rect">
            <a:avLst/>
          </a:prstGeom>
        </p:spPr>
      </p:pic>
      <p:pic>
        <p:nvPicPr>
          <p:cNvPr id="5" name="Graphic 57">
            <a:extLst>
              <a:ext uri="{FF2B5EF4-FFF2-40B4-BE49-F238E27FC236}">
                <a16:creationId xmlns="" xmlns:a16="http://schemas.microsoft.com/office/drawing/2014/main" id="{BDAE01FF-93F6-48CC-95D5-79BBABD35E6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="" xmlns:asvg="http://schemas.microsoft.com/office/drawing/2016/SVG/main" r:embed="rId157"/>
              </a:ext>
            </a:extLst>
          </a:blip>
          <a:stretch>
            <a:fillRect/>
          </a:stretch>
        </p:blipFill>
        <p:spPr>
          <a:xfrm>
            <a:off x="7522058" y="3131302"/>
            <a:ext cx="1332995" cy="191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69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BC476-9252-C343-9FCE-489A77E2EA66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6746" y="3"/>
            <a:ext cx="11435254" cy="838199"/>
          </a:xfrm>
        </p:spPr>
        <p:txBody>
          <a:bodyPr/>
          <a:lstStyle/>
          <a:p>
            <a:r>
              <a:rPr lang="ru-RU" dirty="0" smtClean="0"/>
              <a:t>Анализ учетно-регистрационных действий на основании документов КИ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631720"/>
              </p:ext>
            </p:extLst>
          </p:nvPr>
        </p:nvGraphicFramePr>
        <p:xfrm>
          <a:off x="378372" y="1198179"/>
          <a:ext cx="11587656" cy="4980716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5202621"/>
                <a:gridCol w="1576552"/>
                <a:gridCol w="1403131"/>
                <a:gridCol w="914400"/>
                <a:gridCol w="1166648"/>
                <a:gridCol w="1324304"/>
              </a:tblGrid>
              <a:tr h="394137"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>
                    <a:solidFill>
                      <a:srgbClr val="008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</a:rPr>
                        <a:t>Общее 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</a:rPr>
                        <a:t>количество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>
                    <a:solidFill>
                      <a:srgbClr val="008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</a:rPr>
                        <a:t>Приостановлено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>
                    <a:solidFill>
                      <a:srgbClr val="008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</a:rPr>
                        <a:t>Отказано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>
                    <a:solidFill>
                      <a:srgbClr val="008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</a:rPr>
                        <a:t>Прекращено 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</a:rPr>
                        <a:t>по заявлению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>
                    <a:solidFill>
                      <a:srgbClr val="008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</a:rPr>
                        <a:t>Возврат </a:t>
                      </a:r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</a:rPr>
                        <a:t>без рассмотрения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>
                    <a:solidFill>
                      <a:srgbClr val="008CFF"/>
                    </a:solidFill>
                  </a:tcPr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/>
                        <a:t>СРО АКИ </a:t>
                      </a:r>
                      <a:r>
                        <a:rPr lang="ru-RU" sz="1200" u="none" strike="noStrike" dirty="0"/>
                        <a:t>"Содружество"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18120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394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24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1118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183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/>
                        <a:t>СРО "Ассоциация  </a:t>
                      </a:r>
                      <a:r>
                        <a:rPr lang="ru-RU" sz="1200" u="none" strike="noStrike" dirty="0"/>
                        <a:t>кадастровых инженеров Поволжья"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3544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139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36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Ассоциация </a:t>
                      </a:r>
                      <a:r>
                        <a:rPr lang="ru-RU" sz="1200" u="none" strike="noStrike" dirty="0" smtClean="0"/>
                        <a:t>СРО "Балтийское </a:t>
                      </a:r>
                      <a:r>
                        <a:rPr lang="ru-RU" sz="1200" u="none" strike="noStrike" dirty="0"/>
                        <a:t>объединение кадастровых инженеров"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1833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28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Ассоциация </a:t>
                      </a:r>
                      <a:r>
                        <a:rPr lang="ru-RU" sz="1200" u="none" strike="noStrike" dirty="0" smtClean="0"/>
                        <a:t>«СРО</a:t>
                      </a:r>
                      <a:r>
                        <a:rPr lang="ru-RU" sz="1200" u="none" strike="noStrike" baseline="0" dirty="0" smtClean="0"/>
                        <a:t> КИ</a:t>
                      </a:r>
                      <a:r>
                        <a:rPr lang="ru-RU" sz="1200" u="none" strike="noStrike" dirty="0" smtClean="0"/>
                        <a:t>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1584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104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/>
                        <a:t>СРО Союз </a:t>
                      </a:r>
                      <a:r>
                        <a:rPr lang="ru-RU" sz="1200" u="none" strike="noStrike" dirty="0"/>
                        <a:t>"Некоммерческое объединение кадастровых инженеров"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1353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93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Ассоциация "Гильдия кадастровых инженеров"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960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Ассоциация </a:t>
                      </a:r>
                      <a:r>
                        <a:rPr lang="ru-RU" sz="1200" u="none" strike="noStrike" dirty="0" smtClean="0"/>
                        <a:t>СРО "Объединение </a:t>
                      </a:r>
                      <a:r>
                        <a:rPr lang="ru-RU" sz="1200" u="none" strike="noStrike" dirty="0"/>
                        <a:t>кадастровых инженеров"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892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 smtClean="0"/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Ассоциация "Союз кадастровых инженеров"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411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Ассоциация </a:t>
                      </a:r>
                      <a:r>
                        <a:rPr lang="ru-RU" sz="1200" u="none" strike="noStrike" dirty="0" smtClean="0"/>
                        <a:t>СРО </a:t>
                      </a:r>
                      <a:r>
                        <a:rPr lang="ru-RU" sz="1200" u="none" strike="noStrike" dirty="0"/>
                        <a:t>"Межрегиональный союз кадастровых инженеров"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265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70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Ассоциация </a:t>
                      </a:r>
                      <a:r>
                        <a:rPr lang="ru-RU" sz="1200" u="none" strike="noStrike" dirty="0" smtClean="0"/>
                        <a:t>СРО</a:t>
                      </a:r>
                      <a:r>
                        <a:rPr lang="ru-RU" sz="1200" u="none" strike="noStrike" baseline="0" dirty="0" smtClean="0"/>
                        <a:t> </a:t>
                      </a:r>
                      <a:r>
                        <a:rPr lang="ru-RU" sz="1200" u="none" strike="noStrike" dirty="0" smtClean="0"/>
                        <a:t>"Объединение </a:t>
                      </a:r>
                      <a:r>
                        <a:rPr lang="ru-RU" sz="1200" u="none" strike="noStrike" dirty="0"/>
                        <a:t>профессионалов кадастровой деятельности"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163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29874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Ассоциация </a:t>
                      </a:r>
                      <a:r>
                        <a:rPr lang="ru-RU" sz="1200" u="none" strike="noStrike" dirty="0" smtClean="0"/>
                        <a:t>СРО "Профессиональный </a:t>
                      </a:r>
                      <a:r>
                        <a:rPr lang="ru-RU" sz="1200" u="none" strike="noStrike" dirty="0"/>
                        <a:t>центр кадастровых инженеров"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117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/>
                        <a:t>СРО Ассоциация </a:t>
                      </a:r>
                      <a:r>
                        <a:rPr lang="ru-RU" sz="1200" u="none" strike="noStrike" dirty="0"/>
                        <a:t>"Некоммерческое партнерство "Кадастровые инженеры юга"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99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/>
                        <a:t>СРО Ассоциация </a:t>
                      </a:r>
                      <a:r>
                        <a:rPr lang="ru-RU" sz="1200" u="none" strike="noStrike" dirty="0"/>
                        <a:t>"Объединение кадастровых инженеров"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/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/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  <a:tr h="3218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/>
                        <a:t>Общий итог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29343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731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35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1776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/>
                        <a:t>304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53" marR="8053" marT="8053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BC476-9252-C343-9FCE-489A77E2EA66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5" y="3"/>
            <a:ext cx="11229975" cy="838199"/>
          </a:xfrm>
        </p:spPr>
        <p:txBody>
          <a:bodyPr>
            <a:noAutofit/>
          </a:bodyPr>
          <a:lstStyle/>
          <a:p>
            <a:r>
              <a:rPr lang="ru-RU" dirty="0" smtClean="0"/>
              <a:t>Анализ приостановления осуществления учетно-регистрационных действий (июль-сентябрь 2024 г.)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737390"/>
              </p:ext>
            </p:extLst>
          </p:nvPr>
        </p:nvGraphicFramePr>
        <p:xfrm>
          <a:off x="538325" y="1243012"/>
          <a:ext cx="7707604" cy="4996061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4294932"/>
                <a:gridCol w="1338943"/>
                <a:gridCol w="1094014"/>
                <a:gridCol w="979715"/>
              </a:tblGrid>
              <a:tr h="38855">
                <a:tc rowSpan="2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/>
                        <a:t>Приостановка по </a:t>
                      </a:r>
                      <a:r>
                        <a:rPr lang="ru-RU" sz="1100" b="1" u="none" strike="noStrike" dirty="0" smtClean="0"/>
                        <a:t>нарушениям КИ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/>
                        <a:t>Всего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782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/>
                        <a:t>Да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/>
                        <a:t>Нет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Саморегулируемая организация Ассоциация кадастровых инженеров "Содружество"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394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56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Саморегулируемая организация "Ассоциация  кадастровых инженеров Поволжья"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60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93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56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/>
                        <a:t>Ассоциация </a:t>
                      </a:r>
                      <a:r>
                        <a:rPr lang="ru-RU" sz="1100" u="none" strike="noStrike" dirty="0" err="1"/>
                        <a:t>саморегулируемая</a:t>
                      </a:r>
                      <a:r>
                        <a:rPr lang="ru-RU" sz="1100" u="none" strike="noStrike" dirty="0"/>
                        <a:t> организация "Балтийское объединение кадастровых инженеров"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43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72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348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Саморегулируемая организация Союз "Некоммерческое объединение кадастровых инженеров"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56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/>
                        <a:t>Ассоциация "</a:t>
                      </a:r>
                      <a:r>
                        <a:rPr lang="ru-RU" sz="1100" u="none" strike="noStrike" dirty="0" err="1"/>
                        <a:t>Саморегулируемая</a:t>
                      </a:r>
                      <a:r>
                        <a:rPr lang="ru-RU" sz="1100" u="none" strike="noStrike" dirty="0"/>
                        <a:t> организация кадастровых инженеров"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21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782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Ассоциация "Гильдия кадастровых инженеров"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24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782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Ассоциация "Союз кадастровых инженеров"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18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56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Ассоциация саморегулируемая организация "Объединение кадастровых инженеров"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56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Ассоциация саморегулируемая организация "Межрегиональный союз кадастровых инженеров"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348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Саморегулируемая организация ассоциация "Некоммерческое партнерство "Кадастровые инженеры юга"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56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Ассоциация саморегулируемая организация "Профессиональный центр кадастровых инженеров"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348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Ассоциация саморегулируемая организация "Объединение профессионалов кадастровой деятельности"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35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Общий итог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/>
                        <a:t>453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 </a:t>
                      </a:r>
                      <a:r>
                        <a:rPr lang="ru-RU" sz="1100" u="none" strike="noStrike" dirty="0" smtClean="0"/>
                        <a:t>278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/>
                        <a:t>731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8245929" y="1545021"/>
          <a:ext cx="3662855" cy="3782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8480" y="-38100"/>
            <a:ext cx="10110012" cy="919225"/>
          </a:xfrm>
          <a:prstGeom prst="rect">
            <a:avLst/>
          </a:prstGeom>
        </p:spPr>
        <p:txBody>
          <a:bodyPr vert="horz" wrap="square" lIns="0" tIns="178815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2300" dirty="0" smtClean="0"/>
              <a:t>Топ </a:t>
            </a:r>
            <a:r>
              <a:rPr lang="ru-RU" sz="2300" dirty="0"/>
              <a:t>ошибок за </a:t>
            </a:r>
            <a:r>
              <a:rPr lang="ru-RU" sz="2300" dirty="0" smtClean="0"/>
              <a:t>3 </a:t>
            </a:r>
            <a:r>
              <a:rPr lang="ru-RU" sz="2300" dirty="0"/>
              <a:t>квартал 2024 года  к межевому </a:t>
            </a:r>
            <a:r>
              <a:rPr lang="ru-RU" sz="2300" dirty="0" smtClean="0"/>
              <a:t>и техническому планам подготавливаемым </a:t>
            </a:r>
            <a:r>
              <a:rPr lang="ru-RU" sz="2300" dirty="0"/>
              <a:t>кадастровыми инженерами </a:t>
            </a:r>
            <a:endParaRPr sz="2300" dirty="0"/>
          </a:p>
        </p:txBody>
      </p:sp>
      <p:sp>
        <p:nvSpPr>
          <p:cNvPr id="18" name="object 18"/>
          <p:cNvSpPr/>
          <p:nvPr/>
        </p:nvSpPr>
        <p:spPr>
          <a:xfrm>
            <a:off x="121283" y="1012786"/>
            <a:ext cx="609600" cy="5273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Прямоугольник 14"/>
          <p:cNvSpPr/>
          <p:nvPr/>
        </p:nvSpPr>
        <p:spPr>
          <a:xfrm>
            <a:off x="730883" y="990600"/>
            <a:ext cx="11201400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q"/>
            </a:pPr>
            <a:r>
              <a:rPr lang="ru-RU" sz="1500" dirty="0" smtClean="0"/>
              <a:t>Границы земельного участка, о государственном кадастровом учете которого представлено заявление, пересекают границы другого земельного участка, сведения о котором содержатся в ЕГРН;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1500" dirty="0" smtClean="0"/>
              <a:t>Границы </a:t>
            </a:r>
            <a:r>
              <a:rPr lang="ru-RU" sz="1500" dirty="0"/>
              <a:t>земельного участка, о государственном кадастровом учете которого представлено заявление, пересекают границы населенного пункта;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1500" dirty="0"/>
              <a:t>Границы земельного участка, о государственном кадастровом учете которого представлено заявление, пересекают границы территориальных зон;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1500" dirty="0" smtClean="0"/>
              <a:t>Вид </a:t>
            </a:r>
            <a:r>
              <a:rPr lang="ru-RU" sz="1500" dirty="0"/>
              <a:t>разрешенного использования </a:t>
            </a:r>
            <a:r>
              <a:rPr lang="ru-RU" sz="1500" dirty="0" smtClean="0"/>
              <a:t> образуемого земельного </a:t>
            </a:r>
            <a:r>
              <a:rPr lang="ru-RU" sz="1500" dirty="0"/>
              <a:t>участка, указанный в межевом </a:t>
            </a:r>
            <a:r>
              <a:rPr lang="ru-RU" sz="1500" dirty="0" smtClean="0"/>
              <a:t>плане, </a:t>
            </a:r>
            <a:r>
              <a:rPr lang="ru-RU" sz="1500" dirty="0"/>
              <a:t>не соответствует сведениям ЕГРН о виде разрешенного использования исходного земельного участка, при этом документы, подтверждающие изменение указанных сведений отсутствуют в межевом плане;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1500" dirty="0"/>
              <a:t>Состав  приложений технического плана не соответствует требованиям к подготовке технического плана, утвержденных  Приказом </a:t>
            </a:r>
            <a:r>
              <a:rPr lang="ru-RU" sz="1500" dirty="0" err="1"/>
              <a:t>Росреестра</a:t>
            </a:r>
            <a:r>
              <a:rPr lang="ru-RU" sz="1500" dirty="0"/>
              <a:t> от 15.03.2022 № П/0082;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1500" dirty="0"/>
              <a:t>В техническом плане указаны не все земельные участки и/или кадастровые кварталы, на (-под, -над) которыми расположен объект капитального </a:t>
            </a:r>
            <a:r>
              <a:rPr lang="ru-RU" sz="1500" dirty="0" smtClean="0"/>
              <a:t>строительства;</a:t>
            </a:r>
            <a:endParaRPr lang="ru-RU" sz="1500" dirty="0"/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1500" dirty="0"/>
              <a:t>В техническом плане не верно указан вид объекта недвижимости, в отношении которого подготавливается технический </a:t>
            </a:r>
            <a:r>
              <a:rPr lang="ru-RU" sz="1500" dirty="0" smtClean="0"/>
              <a:t>план;</a:t>
            </a:r>
            <a:endParaRPr lang="ru-RU" sz="1500" dirty="0"/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1500" dirty="0"/>
              <a:t>Нарушены требования к заполнению Декларации об объекте недвижимости, утвержденные Приказом </a:t>
            </a:r>
            <a:r>
              <a:rPr lang="ru-RU" sz="1500" dirty="0" err="1"/>
              <a:t>Росреестра</a:t>
            </a:r>
            <a:r>
              <a:rPr lang="ru-RU" sz="1500" dirty="0"/>
              <a:t> от 04.03.2022 </a:t>
            </a:r>
            <a:r>
              <a:rPr lang="ru-RU" sz="1500" dirty="0" smtClean="0"/>
              <a:t>№ </a:t>
            </a:r>
            <a:r>
              <a:rPr lang="ru-RU" sz="1500" dirty="0"/>
              <a:t>П/0072, что приводит к противоречию сведений декларации и технического плана;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1500" dirty="0"/>
              <a:t>В составе технического плана отсутствует схема расположения объекта недвижимости (части объекта недвижимости) в границах земельного участка;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1500" dirty="0"/>
              <a:t>Ошибки при построении контура объекта капитального строительства в связи с некорректным заполнением раздела "Описание местоположения объекта недвижимости" (</a:t>
            </a:r>
            <a:r>
              <a:rPr lang="ru-RU" sz="1500" dirty="0" err="1"/>
              <a:t>топонекорректность</a:t>
            </a:r>
            <a:r>
              <a:rPr lang="ru-RU" sz="1500" dirty="0"/>
              <a:t>, самопересечение</a:t>
            </a:r>
            <a:r>
              <a:rPr lang="ru-RU" sz="1500" dirty="0" smtClean="0"/>
              <a:t>);</a:t>
            </a:r>
          </a:p>
          <a:p>
            <a:pPr marL="285750" lvl="0" indent="-285750">
              <a:buFont typeface="Wingdings" pitchFamily="2" charset="2"/>
              <a:buChar char="q"/>
            </a:pPr>
            <a:r>
              <a:rPr lang="ru-RU" sz="1600" dirty="0" smtClean="0"/>
              <a:t>При </a:t>
            </a:r>
            <a:r>
              <a:rPr lang="ru-RU" sz="1600" dirty="0"/>
              <a:t>постановке ОКС на </a:t>
            </a:r>
            <a:r>
              <a:rPr lang="ru-RU" sz="1600" dirty="0" smtClean="0"/>
              <a:t>кадастровый учет </a:t>
            </a:r>
            <a:r>
              <a:rPr lang="ru-RU" sz="1600" dirty="0"/>
              <a:t>при наличии </a:t>
            </a:r>
            <a:r>
              <a:rPr lang="ru-RU" sz="1600" dirty="0" smtClean="0"/>
              <a:t>на земельном участке </a:t>
            </a:r>
            <a:r>
              <a:rPr lang="ru-RU" sz="1600" dirty="0"/>
              <a:t>охранной зоны </a:t>
            </a:r>
            <a:r>
              <a:rPr lang="ru-RU" sz="1600" dirty="0" smtClean="0"/>
              <a:t>Башкирэнерго отсутствует согласование</a:t>
            </a:r>
            <a:r>
              <a:rPr lang="ru-RU" sz="1600" dirty="0"/>
              <a:t>.</a:t>
            </a:r>
            <a:endParaRPr lang="ru-RU" sz="1500" dirty="0" smtClean="0"/>
          </a:p>
        </p:txBody>
      </p:sp>
    </p:spTree>
    <p:extLst>
      <p:ext uri="{BB962C8B-B14F-4D97-AF65-F5344CB8AC3E}">
        <p14:creationId xmlns:p14="http://schemas.microsoft.com/office/powerpoint/2010/main" val="158885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168">
            <a:extLst>
              <a:ext uri="{FF2B5EF4-FFF2-40B4-BE49-F238E27FC236}">
                <a16:creationId xmlns="" xmlns:a16="http://schemas.microsoft.com/office/drawing/2014/main" id="{04A9493F-AD05-139C-87E1-1D5CC2C9DC4E}"/>
              </a:ext>
            </a:extLst>
          </p:cNvPr>
          <p:cNvSpPr/>
          <p:nvPr/>
        </p:nvSpPr>
        <p:spPr>
          <a:xfrm>
            <a:off x="425669" y="1943100"/>
            <a:ext cx="6546632" cy="4609934"/>
          </a:xfrm>
          <a:prstGeom prst="roundRect">
            <a:avLst>
              <a:gd name="adj" fmla="val 4821"/>
            </a:avLst>
          </a:prstGeom>
          <a:solidFill>
            <a:schemeClr val="bg1"/>
          </a:solidFill>
          <a:ln w="25400">
            <a:solidFill>
              <a:schemeClr val="accent1">
                <a:alpha val="77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fontAlgn="b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rgbClr val="00B050"/>
                </a:solidFill>
              </a:rPr>
              <a:t>Фамилия, имя, отчество</a:t>
            </a:r>
            <a:r>
              <a:rPr lang="ru-RU" sz="2400" b="1" dirty="0" smtClean="0">
                <a:solidFill>
                  <a:srgbClr val="595959"/>
                </a:solidFill>
              </a:rPr>
              <a:t> </a:t>
            </a:r>
            <a:r>
              <a:rPr lang="ru-RU" sz="1600" i="1" dirty="0" smtClean="0">
                <a:solidFill>
                  <a:schemeClr val="accent4">
                    <a:lumMod val="50000"/>
                  </a:schemeClr>
                </a:solidFill>
              </a:rPr>
              <a:t>(при наличии</a:t>
            </a:r>
            <a:r>
              <a:rPr lang="ru-RU" sz="1600" i="1" dirty="0" smtClean="0">
                <a:solidFill>
                  <a:srgbClr val="595959"/>
                </a:solidFill>
              </a:rPr>
              <a:t>)</a:t>
            </a:r>
            <a:endParaRPr lang="ru-RU" sz="2400" i="1" dirty="0" smtClean="0">
              <a:solidFill>
                <a:srgbClr val="595959"/>
              </a:solidFill>
            </a:endParaRPr>
          </a:p>
          <a:p>
            <a:pPr marL="342900" indent="-342900" fontAlgn="b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rgbClr val="0070C0"/>
                </a:solidFill>
              </a:rPr>
              <a:t>Реестровый номер в реестре СРО КИ, дата внесения, дата внесения в реестр</a:t>
            </a:r>
          </a:p>
          <a:p>
            <a:pPr marL="342900" indent="-342900" fontAlgn="b"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B050"/>
                </a:solidFill>
              </a:rPr>
              <a:t>Наименование СРО КИ</a:t>
            </a:r>
          </a:p>
          <a:p>
            <a:pPr marL="342900" indent="-342900" fontAlgn="b"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70C0"/>
                </a:solidFill>
              </a:rPr>
              <a:t>СНИЛС</a:t>
            </a:r>
          </a:p>
          <a:p>
            <a:pPr marL="342900" indent="-342900" fontAlgn="b"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B050"/>
                </a:solidFill>
              </a:rPr>
              <a:t>Контактный телефон</a:t>
            </a:r>
          </a:p>
          <a:p>
            <a:pPr marL="342900" indent="-342900" fontAlgn="b"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70C0"/>
                </a:solidFill>
              </a:rPr>
              <a:t>Почтовый адрес и адрес электронной почты</a:t>
            </a:r>
          </a:p>
          <a:p>
            <a:pPr marL="342900" indent="-342900" fontAlgn="b"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B050"/>
                </a:solidFill>
              </a:rPr>
              <a:t>Наименование юридического лица работником, которого является КИ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844" y="902925"/>
            <a:ext cx="4626517" cy="56501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itle 6">
            <a:extLst>
              <a:ext uri="{FF2B5EF4-FFF2-40B4-BE49-F238E27FC236}">
                <a16:creationId xmlns="" xmlns:a16="http://schemas.microsoft.com/office/drawing/2014/main" id="{12A44091-6CF4-EF46-53C4-B6C568840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128" y="64726"/>
            <a:ext cx="10534651" cy="83819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СВЕДЕНИЯ О КИ В МП, ТП, АО</a:t>
            </a:r>
            <a:endParaRPr lang="ru-RU" dirty="0"/>
          </a:p>
        </p:txBody>
      </p:sp>
      <p:sp>
        <p:nvSpPr>
          <p:cNvPr id="22" name="Скругленный прямоугольник 37">
            <a:extLst>
              <a:ext uri="{FF2B5EF4-FFF2-40B4-BE49-F238E27FC236}">
                <a16:creationId xmlns="" xmlns:a16="http://schemas.microsoft.com/office/drawing/2014/main" id="{078E46F1-3DA0-4E59-EB09-DE1DAB3F0539}"/>
              </a:ext>
            </a:extLst>
          </p:cNvPr>
          <p:cNvSpPr/>
          <p:nvPr/>
        </p:nvSpPr>
        <p:spPr>
          <a:xfrm>
            <a:off x="109709" y="801325"/>
            <a:ext cx="2252491" cy="1141775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marL="0" marR="0" lvl="0" indent="0" algn="ctr" defTabSz="3492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</a:rPr>
              <a:t>МЕЖЕВОЙ ПЛАН</a:t>
            </a:r>
          </a:p>
          <a:p>
            <a:pPr marL="0" marR="0" lvl="0" indent="0" algn="ctr" defTabSz="3492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b="1" i="1" dirty="0" smtClean="0">
                <a:solidFill>
                  <a:srgbClr val="FFFFFF"/>
                </a:solidFill>
                <a:latin typeface="Arial" panose="020B0604020202020204" pitchFamily="34" charset="0"/>
              </a:rPr>
              <a:t>(пункт 32 Приказа от 14.12.2021 №П/0592)</a:t>
            </a:r>
            <a:endParaRPr kumimoji="0" lang="ru-RU" sz="15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7" name="Скругленный прямоугольник 37">
            <a:extLst>
              <a:ext uri="{FF2B5EF4-FFF2-40B4-BE49-F238E27FC236}">
                <a16:creationId xmlns="" xmlns:a16="http://schemas.microsoft.com/office/drawing/2014/main" id="{078E46F1-3DA0-4E59-EB09-DE1DAB3F0539}"/>
              </a:ext>
            </a:extLst>
          </p:cNvPr>
          <p:cNvSpPr/>
          <p:nvPr/>
        </p:nvSpPr>
        <p:spPr>
          <a:xfrm>
            <a:off x="2476500" y="812966"/>
            <a:ext cx="2235200" cy="1141775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marL="0" marR="0" lvl="0" indent="0" algn="ctr" defTabSz="3492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</a:rPr>
              <a:t>ТЕХНИЧЕСКИЙ ПЛАН</a:t>
            </a:r>
          </a:p>
          <a:p>
            <a:pPr marL="0" marR="0" lvl="0" indent="0" algn="ctr" defTabSz="3492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b="1" i="1" dirty="0" smtClean="0">
                <a:solidFill>
                  <a:srgbClr val="FFFFFF"/>
                </a:solidFill>
                <a:latin typeface="Arial" panose="020B0604020202020204" pitchFamily="34" charset="0"/>
              </a:rPr>
              <a:t>(пункт 29 Приказа от 14.12.2021</a:t>
            </a:r>
          </a:p>
          <a:p>
            <a:pPr marL="0" marR="0" lvl="0" indent="0" algn="ctr" defTabSz="3492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b="1" i="1" smtClean="0">
                <a:solidFill>
                  <a:srgbClr val="FFFFFF"/>
                </a:solidFill>
                <a:latin typeface="Arial" panose="020B0604020202020204" pitchFamily="34" charset="0"/>
              </a:rPr>
              <a:t>№П/0082</a:t>
            </a:r>
            <a:r>
              <a:rPr lang="ru-RU" sz="1500" b="1" i="1" dirty="0" smtClean="0">
                <a:solidFill>
                  <a:srgbClr val="FFFFFF"/>
                </a:solidFill>
                <a:latin typeface="Arial" panose="020B0604020202020204" pitchFamily="34" charset="0"/>
              </a:rPr>
              <a:t>)</a:t>
            </a:r>
            <a:endParaRPr kumimoji="0" lang="ru-RU" sz="15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4" name="Скругленный прямоугольник 37">
            <a:extLst>
              <a:ext uri="{FF2B5EF4-FFF2-40B4-BE49-F238E27FC236}">
                <a16:creationId xmlns="" xmlns:a16="http://schemas.microsoft.com/office/drawing/2014/main" id="{078E46F1-3DA0-4E59-EB09-DE1DAB3F0539}"/>
              </a:ext>
            </a:extLst>
          </p:cNvPr>
          <p:cNvSpPr/>
          <p:nvPr/>
        </p:nvSpPr>
        <p:spPr>
          <a:xfrm>
            <a:off x="4825999" y="824607"/>
            <a:ext cx="2146301" cy="1131359"/>
          </a:xfrm>
          <a:prstGeom prst="round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lIns="121917" tIns="60959" rIns="121917" bIns="60959" rtlCol="0" anchor="ctr"/>
          <a:lstStyle/>
          <a:p>
            <a:pPr marL="0" marR="0" lvl="0" indent="0" algn="ctr" defTabSz="3492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</a:rPr>
              <a:t>АКТ ОБСЛЕДОВАНИЯ</a:t>
            </a:r>
          </a:p>
          <a:p>
            <a:pPr marL="0" marR="0" lvl="0" indent="0" algn="ctr" defTabSz="3492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b="1" i="1" dirty="0" smtClean="0">
                <a:solidFill>
                  <a:srgbClr val="FFFFFF"/>
                </a:solidFill>
                <a:latin typeface="Arial" panose="020B0604020202020204" pitchFamily="34" charset="0"/>
              </a:rPr>
              <a:t>(пункт 6 Приказа от 24.05.2021 №П/0217)</a:t>
            </a:r>
            <a:endParaRPr kumimoji="0" lang="ru-RU" sz="1500" b="1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50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EBC476-9252-C343-9FCE-489A77E2EA66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3" name="Picture 2" descr="C:\Users\yugz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562" y="247650"/>
            <a:ext cx="5272089" cy="6245222"/>
          </a:xfrm>
          <a:prstGeom prst="rect">
            <a:avLst/>
          </a:prstGeom>
          <a:noFill/>
        </p:spPr>
      </p:pic>
      <p:pic>
        <p:nvPicPr>
          <p:cNvPr id="4" name="Picture 3" descr="C:\Users\yugz\Desktop\Рисунок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5787" y="225422"/>
            <a:ext cx="5558062" cy="626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BBCFC734-E472-4233-8A5B-53CE7F64B42A}"/>
              </a:ext>
            </a:extLst>
          </p:cNvPr>
          <p:cNvSpPr txBox="1">
            <a:spLocks/>
          </p:cNvSpPr>
          <p:nvPr/>
        </p:nvSpPr>
        <p:spPr>
          <a:xfrm>
            <a:off x="559169" y="2502905"/>
            <a:ext cx="4533450" cy="12509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65670">
              <a:defRPr/>
            </a:pPr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</a:t>
            </a:r>
            <a:b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внимание!  </a:t>
            </a:r>
            <a:endParaRPr lang="ru-RU" sz="4000" b="1" dirty="0">
              <a:solidFill>
                <a:schemeClr val="bg1"/>
              </a:solidFill>
              <a:latin typeface="Arial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5C7E054-E0BF-4D22-80F9-5D4BF2EF84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612" y="5189110"/>
            <a:ext cx="1188472" cy="14133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88116" y="6304196"/>
            <a:ext cx="1568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TELEGRAMM-</a:t>
            </a:r>
            <a:r>
              <a:rPr lang="ru-RU" sz="800" dirty="0" smtClean="0">
                <a:solidFill>
                  <a:schemeClr val="bg1"/>
                </a:solidFill>
              </a:rPr>
              <a:t>КАНАЛ </a:t>
            </a:r>
          </a:p>
          <a:p>
            <a:pPr algn="ctr"/>
            <a:r>
              <a:rPr lang="ru-RU" sz="800" dirty="0" smtClean="0">
                <a:solidFill>
                  <a:schemeClr val="bg1"/>
                </a:solidFill>
              </a:rPr>
              <a:t>УПРАВЛЕНИЕ РОСРЕЕСТРА ПО РБ </a:t>
            </a:r>
            <a:endParaRPr lang="ru-RU" sz="800" dirty="0">
              <a:solidFill>
                <a:schemeClr val="bg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00771" y="5189583"/>
            <a:ext cx="942981" cy="9781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38440" y="5189582"/>
            <a:ext cx="943200" cy="98721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825894" y="6313288"/>
            <a:ext cx="1568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>
                <a:solidFill>
                  <a:schemeClr val="bg1"/>
                </a:solidFill>
              </a:rPr>
              <a:t>УПРАВЛЕНИЕ РОСРЕЕСТРА ПО РБ ВКОНТАКТЕ 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="" xmlns:a16="http://schemas.microsoft.com/office/drawing/2014/main" id="{BBCFC734-E472-4233-8A5B-53CE7F64B42A}"/>
              </a:ext>
            </a:extLst>
          </p:cNvPr>
          <p:cNvSpPr txBox="1">
            <a:spLocks/>
          </p:cNvSpPr>
          <p:nvPr/>
        </p:nvSpPr>
        <p:spPr>
          <a:xfrm>
            <a:off x="7435516" y="2510274"/>
            <a:ext cx="3669631" cy="74330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465670">
              <a:defRPr/>
            </a:pPr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Успеха можно достичь, работая в команде</a:t>
            </a:r>
            <a:endParaRPr lang="ru-RU" sz="3600" b="1" dirty="0">
              <a:solidFill>
                <a:schemeClr val="bg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543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Шаблон">
  <a:themeElements>
    <a:clrScheme name="rosreestr_color">
      <a:dk1>
        <a:srgbClr val="008CFF"/>
      </a:dk1>
      <a:lt1>
        <a:srgbClr val="FFFFFF"/>
      </a:lt1>
      <a:dk2>
        <a:srgbClr val="008CFF"/>
      </a:dk2>
      <a:lt2>
        <a:srgbClr val="FFFFFF"/>
      </a:lt2>
      <a:accent1>
        <a:srgbClr val="008CFF"/>
      </a:accent1>
      <a:accent2>
        <a:srgbClr val="4FA730"/>
      </a:accent2>
      <a:accent3>
        <a:srgbClr val="FF7900"/>
      </a:accent3>
      <a:accent4>
        <a:srgbClr val="85C0FB"/>
      </a:accent4>
      <a:accent5>
        <a:srgbClr val="92D050"/>
      </a:accent5>
      <a:accent6>
        <a:srgbClr val="FFC000"/>
      </a:accent6>
      <a:hlink>
        <a:srgbClr val="E17900"/>
      </a:hlink>
      <a:folHlink>
        <a:srgbClr val="4472C4"/>
      </a:folHlink>
    </a:clrScheme>
    <a:fontScheme name="Custom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Шаблон" id="{EE3B7C56-B755-41EF-B669-C2C8DF7AFB6E}" vid="{47A418CC-2947-4B56-AD63-8F711EAA87F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12038</TotalTime>
  <Words>914</Words>
  <Application>Microsoft Office PowerPoint</Application>
  <PresentationFormat>Произвольный</PresentationFormat>
  <Paragraphs>197</Paragraphs>
  <Slides>7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1_Шаблон</vt:lpstr>
      <vt:lpstr>Совещание с кадастровыми инженерами</vt:lpstr>
      <vt:lpstr>Анализ учетно-регистрационных действий на основании документов КИ</vt:lpstr>
      <vt:lpstr>Анализ приостановления осуществления учетно-регистрационных действий (июль-сентябрь 2024 г.)</vt:lpstr>
      <vt:lpstr>Топ ошибок за 3 квартал 2024 года  к межевому и техническому планам подготавливаемым кадастровыми инженерами </vt:lpstr>
      <vt:lpstr>СВЕДЕНИЯ О КИ В МП, ТП, АО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Данила Городилов</dc:creator>
  <cp:lastModifiedBy>Давлетшина Светлана Фанзировна</cp:lastModifiedBy>
  <cp:revision>749</cp:revision>
  <cp:lastPrinted>2024-09-25T06:10:26Z</cp:lastPrinted>
  <dcterms:created xsi:type="dcterms:W3CDTF">2020-12-18T15:49:39Z</dcterms:created>
  <dcterms:modified xsi:type="dcterms:W3CDTF">2024-09-25T06:15:33Z</dcterms:modified>
</cp:coreProperties>
</file>